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256" r:id="rId2"/>
    <p:sldId id="257" r:id="rId3"/>
    <p:sldId id="258" r:id="rId4"/>
    <p:sldId id="259" r:id="rId5"/>
    <p:sldId id="266" r:id="rId6"/>
    <p:sldId id="267" r:id="rId7"/>
    <p:sldId id="265" r:id="rId8"/>
    <p:sldId id="270" r:id="rId9"/>
    <p:sldId id="275" r:id="rId10"/>
    <p:sldId id="261" r:id="rId11"/>
    <p:sldId id="276" r:id="rId12"/>
    <p:sldId id="260" r:id="rId13"/>
    <p:sldId id="277" r:id="rId14"/>
    <p:sldId id="263" r:id="rId15"/>
    <p:sldId id="271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08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B11561-2093-4B9D-BDDA-6FF3C4B8C256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2D5163-CF00-47FC-BB94-8D10D9C49CF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335886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2D5163-CF00-47FC-BB94-8D10D9C49CFB}" type="slidenum">
              <a:rPr lang="ru-RU" smtClean="0"/>
              <a:pPr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748031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5078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284835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192606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51855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822542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0240176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767035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0121606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9651566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698695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33174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C1514A-CACE-4AE4-BA4F-0BC3BF02149C}" type="datetimeFigureOut">
              <a:rPr lang="ru-RU" smtClean="0"/>
              <a:pPr/>
              <a:t>02.12.2020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A45CE1-D215-46D0-B701-1E5CCD16E0B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88669389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10" Type="http://schemas.openxmlformats.org/officeDocument/2006/relationships/image" Target="../media/image18.jpeg"/><Relationship Id="rId4" Type="http://schemas.openxmlformats.org/officeDocument/2006/relationships/image" Target="../media/image12.jpeg"/><Relationship Id="rId9" Type="http://schemas.openxmlformats.org/officeDocument/2006/relationships/image" Target="../media/image17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10" Type="http://schemas.openxmlformats.org/officeDocument/2006/relationships/image" Target="../media/image26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jpeg"/><Relationship Id="rId3" Type="http://schemas.openxmlformats.org/officeDocument/2006/relationships/image" Target="../media/image27.png"/><Relationship Id="rId7" Type="http://schemas.openxmlformats.org/officeDocument/2006/relationships/image" Target="../media/image3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10" Type="http://schemas.openxmlformats.org/officeDocument/2006/relationships/image" Target="../media/image34.jpeg"/><Relationship Id="rId4" Type="http://schemas.openxmlformats.org/officeDocument/2006/relationships/image" Target="../media/image28.jpeg"/><Relationship Id="rId9" Type="http://schemas.openxmlformats.org/officeDocument/2006/relationships/image" Target="../media/image33.jpe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0.jpeg"/><Relationship Id="rId3" Type="http://schemas.openxmlformats.org/officeDocument/2006/relationships/image" Target="../media/image35.png"/><Relationship Id="rId7" Type="http://schemas.openxmlformats.org/officeDocument/2006/relationships/image" Target="../media/image39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8.jpeg"/><Relationship Id="rId5" Type="http://schemas.openxmlformats.org/officeDocument/2006/relationships/image" Target="../media/image37.png"/><Relationship Id="rId10" Type="http://schemas.openxmlformats.org/officeDocument/2006/relationships/image" Target="../media/image42.jpeg"/><Relationship Id="rId4" Type="http://schemas.openxmlformats.org/officeDocument/2006/relationships/image" Target="../media/image36.png"/><Relationship Id="rId9" Type="http://schemas.openxmlformats.org/officeDocument/2006/relationships/image" Target="../media/image4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6.jpeg"/><Relationship Id="rId5" Type="http://schemas.openxmlformats.org/officeDocument/2006/relationships/image" Target="../media/image45.jpeg"/><Relationship Id="rId4" Type="http://schemas.openxmlformats.org/officeDocument/2006/relationships/image" Target="../media/image44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jpeg"/><Relationship Id="rId3" Type="http://schemas.openxmlformats.org/officeDocument/2006/relationships/image" Target="../media/image1.jpeg"/><Relationship Id="rId7" Type="http://schemas.openxmlformats.org/officeDocument/2006/relationships/image" Target="../media/image5.jpeg"/><Relationship Id="rId12" Type="http://schemas.openxmlformats.org/officeDocument/2006/relationships/image" Target="../media/image10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jpeg"/><Relationship Id="rId11" Type="http://schemas.openxmlformats.org/officeDocument/2006/relationships/image" Target="../media/image9.jpeg"/><Relationship Id="rId5" Type="http://schemas.openxmlformats.org/officeDocument/2006/relationships/image" Target="../media/image3.jpeg"/><Relationship Id="rId10" Type="http://schemas.openxmlformats.org/officeDocument/2006/relationships/image" Target="../media/image8.png"/><Relationship Id="rId4" Type="http://schemas.openxmlformats.org/officeDocument/2006/relationships/image" Target="../media/image2.jpeg"/><Relationship Id="rId9" Type="http://schemas.openxmlformats.org/officeDocument/2006/relationships/image" Target="../media/image7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539552" y="674400"/>
            <a:ext cx="8136904" cy="37487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endParaRPr lang="ru-RU" sz="44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</a:endParaRP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Мастер-класс на тему</a:t>
            </a:r>
          </a:p>
          <a:p>
            <a:pPr lvl="0" algn="ctr" fontAlgn="base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«</a:t>
            </a:r>
            <a:r>
              <a:rPr lang="ru-RU" sz="44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Кроссенс</a:t>
            </a:r>
            <a:r>
              <a:rPr lang="ru-RU" sz="44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как инновационный прием в речевом развитии  детей дошкольного возраста»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436096" y="4869160"/>
            <a:ext cx="273630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Подготовила </a:t>
            </a:r>
          </a:p>
          <a:p>
            <a:pPr algn="ctr"/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старший воспитатель МБДОУ №2 «Лилия»  </a:t>
            </a:r>
            <a:r>
              <a:rPr lang="ru-RU" sz="20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Хасаншина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Ф.З. 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4161427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905580197"/>
              </p:ext>
            </p:extLst>
          </p:nvPr>
        </p:nvGraphicFramePr>
        <p:xfrm>
          <a:off x="467545" y="404665"/>
          <a:ext cx="8352927" cy="5940718"/>
        </p:xfrm>
        <a:graphic>
          <a:graphicData uri="http://schemas.openxmlformats.org/drawingml/2006/table">
            <a:tbl>
              <a:tblPr/>
              <a:tblGrid>
                <a:gridCol w="2880319"/>
                <a:gridCol w="2671937"/>
                <a:gridCol w="2800671"/>
              </a:tblGrid>
              <a:tr h="208915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81494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3661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7" name="Picture 2" descr="D:\рис\1a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7759" t="15478" r="17378" b="12929"/>
          <a:stretch/>
        </p:blipFill>
        <p:spPr bwMode="auto">
          <a:xfrm>
            <a:off x="539552" y="4437112"/>
            <a:ext cx="2736304" cy="182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D:\рис\33bdcb486b1e66d6cea3ba6b75b1e78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5145"/>
          <a:stretch/>
        </p:blipFill>
        <p:spPr bwMode="auto">
          <a:xfrm>
            <a:off x="6141359" y="4401973"/>
            <a:ext cx="2551936" cy="1855199"/>
          </a:xfrm>
          <a:prstGeom prst="rect">
            <a:avLst/>
          </a:prstGeom>
          <a:noFill/>
          <a:ln>
            <a:solidFill>
              <a:schemeClr val="tx2"/>
            </a:solidFill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D:\рис\704e52a2c0ecc05ac4d79255b377003bc170b1e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476673"/>
            <a:ext cx="2736304" cy="191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D:\рис\i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39552" y="2569816"/>
            <a:ext cx="2736304" cy="1718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рис\img3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91879" y="476673"/>
            <a:ext cx="2448273" cy="1918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рис\img15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26212" t="13772" r="28788" b="21312"/>
          <a:stretch/>
        </p:blipFill>
        <p:spPr bwMode="auto">
          <a:xfrm>
            <a:off x="6086190" y="476674"/>
            <a:ext cx="2662274" cy="19181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D:\рис\skazki-bratjev-grimm-volk-i-semero-kozlyat-cover-51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86190" y="2510696"/>
            <a:ext cx="2678832" cy="17774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Liliya\Desktop\1021811425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89766" y="4401974"/>
            <a:ext cx="2541467" cy="1857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3636184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3560648"/>
              </p:ext>
            </p:extLst>
          </p:nvPr>
        </p:nvGraphicFramePr>
        <p:xfrm>
          <a:off x="323528" y="332656"/>
          <a:ext cx="8474109" cy="6289817"/>
        </p:xfrm>
        <a:graphic>
          <a:graphicData uri="http://schemas.openxmlformats.org/drawingml/2006/table">
            <a:tbl>
              <a:tblPr/>
              <a:tblGrid>
                <a:gridCol w="2952328"/>
                <a:gridCol w="2779729"/>
                <a:gridCol w="2742052"/>
              </a:tblGrid>
              <a:tr h="1983275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6827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3826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3074" name="Picture 2" descr="C:\Users\Liliya\Desktop\6579a6f854a6166273082d837dea344d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06" y="347985"/>
            <a:ext cx="2880320" cy="20196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C:\Users\Liliya\Desktop\1-nasinnya-sonyashnika-antej-tolerantnij-do-granstar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384389"/>
            <a:ext cx="2664296" cy="18902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Liliya\Desktop\s600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0719" y="373731"/>
            <a:ext cx="2607745" cy="191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7" name="Picture 5" descr="C:\Users\Liliya\Desktop\1938_forma-silikonovaya-teddi-vl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2306" y="4420595"/>
            <a:ext cx="2878654" cy="207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C:\Users\Liliya\Desktop\scale_1200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40719" y="4420595"/>
            <a:ext cx="2607745" cy="20725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79" name="Picture 7" descr="C:\Users\Liliya\Desktop\ретро-иллюстрация-усмехаясь-спокойной-ночи-луны-110223499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7864" y="4420595"/>
            <a:ext cx="2664296" cy="21487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0" name="Picture 8" descr="C:\Users\Liliya\Desktop\1208937448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45302" y="2424036"/>
            <a:ext cx="2785658" cy="1882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3082" name="Picture 10" descr="C:\Users\Liliya\Desktop\img13.jpg"/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3030" t="5605" r="11515" b="8485"/>
          <a:stretch/>
        </p:blipFill>
        <p:spPr bwMode="auto">
          <a:xfrm>
            <a:off x="6140719" y="2367638"/>
            <a:ext cx="2588421" cy="1938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982837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404006645"/>
              </p:ext>
            </p:extLst>
          </p:nvPr>
        </p:nvGraphicFramePr>
        <p:xfrm>
          <a:off x="323528" y="188639"/>
          <a:ext cx="8553431" cy="6433653"/>
        </p:xfrm>
        <a:graphic>
          <a:graphicData uri="http://schemas.openxmlformats.org/drawingml/2006/table">
            <a:tbl>
              <a:tblPr/>
              <a:tblGrid>
                <a:gridCol w="2736304"/>
                <a:gridCol w="3036869"/>
                <a:gridCol w="2780258"/>
              </a:tblGrid>
              <a:tr h="21086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5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4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2050" name="Picture 2" descr="D:\рис\131275765_0_17dcdb_43081f03_orig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44" y="188640"/>
            <a:ext cx="2716088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рис\depositphotos_83064752-stock-photo-vegetables-in-basket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2" y="289124"/>
            <a:ext cx="3024336" cy="1991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D:\рис\i (1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44" y="2394870"/>
            <a:ext cx="2716088" cy="18982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рис\image18965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82322" y="289125"/>
            <a:ext cx="2566142" cy="19060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рис\img1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61331" y="2326160"/>
            <a:ext cx="2587133" cy="19669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рис\itp6xl6g_4ywq__v_69070786f0_detail.jpe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43744" y="4398820"/>
            <a:ext cx="2716088" cy="216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D:\рис\nastol.com.ua-147926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59833" y="4421623"/>
            <a:ext cx="3024336" cy="2142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D:\рис\puwkinden_1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26956" y="4398820"/>
            <a:ext cx="2421507" cy="21652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1915079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64741930"/>
              </p:ext>
            </p:extLst>
          </p:nvPr>
        </p:nvGraphicFramePr>
        <p:xfrm>
          <a:off x="251521" y="188639"/>
          <a:ext cx="8625439" cy="6433653"/>
        </p:xfrm>
        <a:graphic>
          <a:graphicData uri="http://schemas.openxmlformats.org/drawingml/2006/table">
            <a:tbl>
              <a:tblPr/>
              <a:tblGrid>
                <a:gridCol w="2808312"/>
                <a:gridCol w="3036869"/>
                <a:gridCol w="2780258"/>
              </a:tblGrid>
              <a:tr h="210864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9756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227444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4098" name="Picture 2" descr="C:\Users\Liliya\Desktop\2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780" y="4517892"/>
            <a:ext cx="2664296" cy="19511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Liliya\Desktop\1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3529" y="188640"/>
            <a:ext cx="2671548" cy="2078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Liliya\Desktop\3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4318" y="2394869"/>
            <a:ext cx="2664296" cy="19080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C:\Users\Liliya\Desktop\4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6100" y="188640"/>
            <a:ext cx="2843808" cy="21056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C:\Users\Liliya\Desktop\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112679" y="222564"/>
            <a:ext cx="2779801" cy="204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C:\Users\Liliya\Desktop\6а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7064" r="11515"/>
          <a:stretch/>
        </p:blipFill>
        <p:spPr bwMode="auto">
          <a:xfrm>
            <a:off x="6112679" y="2394870"/>
            <a:ext cx="2779801" cy="19080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C:\Users\Liliya\Desktop\7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86100" y="4437113"/>
            <a:ext cx="2843807" cy="203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4105" name="Picture 9" descr="C:\Users\Liliya\Desktop\8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28184" y="4437114"/>
            <a:ext cx="2555776" cy="20318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4668918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1105460198"/>
              </p:ext>
            </p:extLst>
          </p:nvPr>
        </p:nvGraphicFramePr>
        <p:xfrm>
          <a:off x="395536" y="404664"/>
          <a:ext cx="8424936" cy="6048672"/>
        </p:xfrm>
        <a:graphic>
          <a:graphicData uri="http://schemas.openxmlformats.org/drawingml/2006/table">
            <a:tbl>
              <a:tblPr/>
              <a:tblGrid>
                <a:gridCol w="3109664"/>
                <a:gridCol w="2369128"/>
                <a:gridCol w="2946144"/>
              </a:tblGrid>
              <a:tr h="30243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02433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5122" name="Picture 2" descr="C:\Users\Liliya\Desktop\е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45516" y="414482"/>
            <a:ext cx="2842485" cy="29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Liliya\Desktop\д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360" y="3628822"/>
            <a:ext cx="2969020" cy="285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C:\Users\Liliya\Desktop\б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910733" y="3457097"/>
            <a:ext cx="2838093" cy="28555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5125" name="Picture 5" descr="C:\Users\Liliya\Desktop\а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16360" y="414482"/>
            <a:ext cx="2969020" cy="29123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3965082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755576" y="836712"/>
            <a:ext cx="756084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Спасибо за внимание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!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endParaRPr lang="ru-RU" sz="5400" b="1" spc="50" dirty="0" smtClean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 </a:t>
            </a:r>
            <a:r>
              <a:rPr lang="ru-RU" sz="5400" b="1" spc="50" dirty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Творческих  </a:t>
            </a:r>
            <a:r>
              <a:rPr lang="ru-RU" sz="5400" b="1" spc="50" dirty="0" smtClean="0">
                <a:ln w="11430"/>
                <a:gradFill>
                  <a:gsLst>
                    <a:gs pos="25000">
                      <a:srgbClr val="C0504D">
                        <a:satMod val="155000"/>
                      </a:srgbClr>
                    </a:gs>
                    <a:gs pos="100000">
                      <a:srgbClr val="C0504D">
                        <a:shade val="45000"/>
                        <a:satMod val="165000"/>
                      </a:srgb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charset="0"/>
              </a:rPr>
              <a:t>успехов!  </a:t>
            </a:r>
            <a:endParaRPr lang="ru-RU" sz="5400" b="1" spc="50" dirty="0">
              <a:ln w="11430"/>
              <a:gradFill>
                <a:gsLst>
                  <a:gs pos="25000">
                    <a:srgbClr val="C0504D">
                      <a:satMod val="155000"/>
                    </a:srgbClr>
                  </a:gs>
                  <a:gs pos="100000">
                    <a:srgbClr val="C0504D">
                      <a:shade val="45000"/>
                      <a:satMod val="165000"/>
                    </a:srgb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294622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0" y="0"/>
            <a:ext cx="8964488" cy="65925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          Этот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метод был разработан 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</a:endParaRPr>
          </a:p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Сергеем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Фединым - писателем, педагогом, математиком и Владимиром Бусленко – доктором технических наук, художником и философом. </a:t>
            </a:r>
            <a:endParaRPr lang="ru-RU" sz="3200" b="1" dirty="0" smtClean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</a:endParaRPr>
          </a:p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Слово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«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кроссенс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» придумано авторами по аналогии со словом "кроссворд", которое в</a:t>
            </a:r>
          </a:p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переводе с английского означает  "пересечение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слов", а </a:t>
            </a:r>
            <a:r>
              <a:rPr lang="ru-RU" sz="3200" b="1" dirty="0" err="1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кроссенс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в переводе с английского означает "пересечение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смыслов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"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. </a:t>
            </a:r>
          </a:p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Впервые </a:t>
            </a:r>
            <a:r>
              <a:rPr lang="ru-RU" sz="3200" b="1" dirty="0" err="1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кроссенс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был опубликован в 2002 году в журнале  </a:t>
            </a: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"</a:t>
            </a:r>
            <a:r>
              <a:rPr lang="ru-RU" sz="3200" b="1" dirty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Наука и жизнь".</a:t>
            </a:r>
            <a:endParaRPr lang="ru-RU" sz="3200" dirty="0">
              <a:solidFill>
                <a:srgbClr val="C00000"/>
              </a:solidFill>
              <a:effectLst>
                <a:outerShdw blurRad="38100" dist="38100" dir="2700000" algn="tl">
                  <a:srgbClr val="C0C0C0"/>
                </a:outerShdw>
              </a:effectLst>
              <a:latin typeface="Times New Roman"/>
            </a:endParaRPr>
          </a:p>
          <a:p>
            <a:pPr marL="342900" lvl="0" indent="-342900" algn="just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•"/>
              <a:defRPr/>
            </a:pP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119239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это загадка, головоломка, ребус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это набор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картинок, </a:t>
            </a:r>
          </a:p>
          <a:p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вязи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между которыми могут быть как поверхностными, так и глубинными.</a:t>
            </a:r>
          </a:p>
          <a:p>
            <a:pPr marL="457200" indent="-457200">
              <a:buFont typeface="Arial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– это именно картинки </a:t>
            </a:r>
            <a:endParaRPr lang="ru-RU" sz="32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предметов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, изображение символов, что понятно и интересно детям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457200" indent="-457200">
              <a:buFont typeface="Arial" charset="0"/>
              <a:buChar char="•"/>
            </a:pPr>
            <a:r>
              <a:rPr lang="ru-RU" sz="3200" b="1" dirty="0" err="1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Кроссенс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- это отличное упражнение 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для</a:t>
            </a:r>
          </a:p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развития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связной речи, логического и творческого мышления. </a:t>
            </a:r>
          </a:p>
        </p:txBody>
      </p:sp>
    </p:spTree>
    <p:extLst>
      <p:ext uri="{BB962C8B-B14F-4D97-AF65-F5344CB8AC3E}">
        <p14:creationId xmlns:p14="http://schemas.microsoft.com/office/powerpoint/2010/main" xmlns="" val="371034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5092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КРОССЕНС 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помогает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457200" indent="-457200">
              <a:buFont typeface="Arial" charset="0"/>
              <a:buChar char="•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учить детей классифицировать и обобщать предметы, явления;</a:t>
            </a:r>
          </a:p>
          <a:p>
            <a:pPr marL="457200" indent="-457200">
              <a:buFont typeface="Arial" charset="0"/>
              <a:buChar char="•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развивать зрительное восприятие;</a:t>
            </a:r>
          </a:p>
          <a:p>
            <a:pPr marL="457200" indent="-457200">
              <a:buFont typeface="Arial" charset="0"/>
              <a:buChar char="•"/>
            </a:pP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учить детей связно мыслить, составлять рассказы, перекодировать информацию</a:t>
            </a: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buFont typeface="Arial" charset="0"/>
              <a:buChar char="•"/>
            </a:pPr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32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упражнять детей в умении выделять и  называть предметы, их признаки, состояния, действия;</a:t>
            </a:r>
          </a:p>
          <a:p>
            <a:pPr marL="457200" indent="-457200">
              <a:buFont typeface="Arial" charset="0"/>
              <a:buChar char="•"/>
            </a:pP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5050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90679570"/>
              </p:ext>
            </p:extLst>
          </p:nvPr>
        </p:nvGraphicFramePr>
        <p:xfrm>
          <a:off x="1331640" y="1556792"/>
          <a:ext cx="6048672" cy="4464495"/>
        </p:xfrm>
        <a:graphic>
          <a:graphicData uri="http://schemas.openxmlformats.org/drawingml/2006/table">
            <a:tbl>
              <a:tblPr/>
              <a:tblGrid>
                <a:gridCol w="2016224"/>
                <a:gridCol w="2016224"/>
                <a:gridCol w="2016224"/>
              </a:tblGrid>
              <a:tr h="148248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en-US" sz="44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2</a:t>
                      </a:r>
                      <a:r>
                        <a:rPr lang="en-US" sz="44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3</a:t>
                      </a:r>
                      <a:r>
                        <a:rPr lang="en-US" sz="44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9953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4</a:t>
                      </a:r>
                      <a:r>
                        <a:rPr lang="en-US" sz="44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5</a:t>
                      </a:r>
                      <a:r>
                        <a:rPr lang="en-US" sz="44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6</a:t>
                      </a:r>
                      <a:r>
                        <a:rPr lang="en-US" sz="44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482481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7</a:t>
                      </a:r>
                      <a:r>
                        <a:rPr lang="en-US" sz="44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8</a:t>
                      </a:r>
                      <a:r>
                        <a:rPr lang="en-US" sz="44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44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9</a:t>
                      </a:r>
                      <a:r>
                        <a:rPr lang="en-US" sz="44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44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58725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079407697"/>
              </p:ext>
            </p:extLst>
          </p:nvPr>
        </p:nvGraphicFramePr>
        <p:xfrm>
          <a:off x="1115617" y="1061447"/>
          <a:ext cx="7068804" cy="5085711"/>
        </p:xfrm>
        <a:graphic>
          <a:graphicData uri="http://schemas.openxmlformats.org/drawingml/2006/table">
            <a:tbl>
              <a:tblPr/>
              <a:tblGrid>
                <a:gridCol w="2356268"/>
                <a:gridCol w="2356268"/>
                <a:gridCol w="2356268"/>
              </a:tblGrid>
              <a:tr h="1693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en-US" sz="3600" b="0" i="0" spc="3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2</a:t>
                      </a:r>
                      <a:r>
                        <a:rPr lang="en-US" sz="3600" b="0" i="0" spc="3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3</a:t>
                      </a:r>
                      <a:r>
                        <a:rPr lang="en-US" sz="3600" b="0" i="0" spc="3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9799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4</a:t>
                      </a:r>
                      <a:r>
                        <a:rPr lang="en-US" sz="3600" b="0" i="0" spc="3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5</a:t>
                      </a:r>
                      <a:r>
                        <a:rPr lang="en-US" sz="3600" b="0" i="0" spc="3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6</a:t>
                      </a:r>
                      <a:r>
                        <a:rPr lang="en-US" sz="3600" b="0" i="0" spc="3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  <a:tr h="1693857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7</a:t>
                      </a:r>
                      <a:r>
                        <a:rPr lang="en-US" sz="3600" b="0" i="0" spc="3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8</a:t>
                      </a:r>
                      <a:r>
                        <a:rPr lang="en-US" sz="3600" b="0" i="0" spc="30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spc="300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9</a:t>
                      </a:r>
                      <a:r>
                        <a:rPr lang="en-US" sz="3600" b="0" i="0" spc="30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spc="30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3059832" y="2394870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5076056" y="239487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6660232" y="2394870"/>
            <a:ext cx="72008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>
            <a:off x="6732240" y="3933056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5400092" y="5301208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3059832" y="5373216"/>
            <a:ext cx="7200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V="1">
            <a:off x="2411760" y="4041068"/>
            <a:ext cx="0" cy="72008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Прямая со стрелкой 24"/>
          <p:cNvCxnSpPr/>
          <p:nvPr/>
        </p:nvCxnSpPr>
        <p:spPr>
          <a:xfrm>
            <a:off x="3275856" y="3933056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3440010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884883666"/>
              </p:ext>
            </p:extLst>
          </p:nvPr>
        </p:nvGraphicFramePr>
        <p:xfrm>
          <a:off x="971599" y="908720"/>
          <a:ext cx="7128792" cy="5112569"/>
        </p:xfrm>
        <a:graphic>
          <a:graphicData uri="http://schemas.openxmlformats.org/drawingml/2006/table">
            <a:tbl>
              <a:tblPr/>
              <a:tblGrid>
                <a:gridCol w="2376264"/>
                <a:gridCol w="2376264"/>
                <a:gridCol w="2376264"/>
              </a:tblGrid>
              <a:tr h="170280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2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3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696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4</a:t>
                      </a:r>
                      <a:r>
                        <a:rPr lang="en-US" sz="3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5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6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70280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7</a:t>
                      </a:r>
                      <a:r>
                        <a:rPr lang="en-US" sz="3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8</a:t>
                      </a:r>
                      <a:r>
                        <a:rPr lang="en-US" sz="3600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sz="3600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9</a:t>
                      </a:r>
                      <a:r>
                        <a:rPr lang="en-US" sz="3600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sz="3600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844343" y="1988840"/>
            <a:ext cx="86409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436368" y="1890814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 flipH="1">
            <a:off x="5400092" y="1965501"/>
            <a:ext cx="1224136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1980247" y="3441309"/>
            <a:ext cx="1728192" cy="360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 flipV="1">
            <a:off x="2681893" y="4072524"/>
            <a:ext cx="1008112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V="1">
            <a:off x="4572000" y="4077072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5400092" y="3489622"/>
            <a:ext cx="129614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 стрелкой 22"/>
          <p:cNvCxnSpPr/>
          <p:nvPr/>
        </p:nvCxnSpPr>
        <p:spPr>
          <a:xfrm flipH="1" flipV="1">
            <a:off x="5220072" y="3861048"/>
            <a:ext cx="1224136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25870650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528160557"/>
              </p:ext>
            </p:extLst>
          </p:nvPr>
        </p:nvGraphicFramePr>
        <p:xfrm>
          <a:off x="827583" y="476673"/>
          <a:ext cx="6912769" cy="5463173"/>
        </p:xfrm>
        <a:graphic>
          <a:graphicData uri="http://schemas.openxmlformats.org/drawingml/2006/table">
            <a:tbl>
              <a:tblPr/>
              <a:tblGrid>
                <a:gridCol w="2168254"/>
                <a:gridCol w="2728291"/>
                <a:gridCol w="2016224"/>
              </a:tblGrid>
              <a:tr h="181957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1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2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3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24023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4</a:t>
                      </a:r>
                      <a:r>
                        <a:rPr lang="en-US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5</a:t>
                      </a:r>
                      <a:r>
                        <a:rPr lang="en-US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6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  <a:tr h="1819575"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7</a:t>
                      </a:r>
                      <a:r>
                        <a:rPr lang="en-US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8</a:t>
                      </a:r>
                      <a:r>
                        <a:rPr lang="en-US" b="0" i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base"/>
                      <a:r>
                        <a:rPr lang="en-US" b="1" i="0" u="none" strike="noStrike" dirty="0">
                          <a:solidFill>
                            <a:srgbClr val="CC00CC"/>
                          </a:solidFill>
                          <a:effectLst/>
                          <a:latin typeface="Arial"/>
                        </a:rPr>
                        <a:t>9</a:t>
                      </a:r>
                      <a:r>
                        <a:rPr lang="en-US" b="0" i="0" dirty="0">
                          <a:solidFill>
                            <a:srgbClr val="000000"/>
                          </a:solidFill>
                          <a:effectLst/>
                          <a:latin typeface="Arial"/>
                        </a:rPr>
                        <a:t>​</a:t>
                      </a:r>
                      <a:endParaRPr lang="en-US" b="0" i="0" dirty="0">
                        <a:solidFill>
                          <a:srgbClr val="000000"/>
                        </a:solidFill>
                        <a:effectLst/>
                      </a:endParaRPr>
                    </a:p>
                  </a:txBody>
                  <a:tcPr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cxnSp>
        <p:nvCxnSpPr>
          <p:cNvPr id="9" name="Прямая со стрелкой 8"/>
          <p:cNvCxnSpPr/>
          <p:nvPr/>
        </p:nvCxnSpPr>
        <p:spPr>
          <a:xfrm>
            <a:off x="2555776" y="1484784"/>
            <a:ext cx="162018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Прямая со стрелкой 10"/>
          <p:cNvCxnSpPr/>
          <p:nvPr/>
        </p:nvCxnSpPr>
        <p:spPr>
          <a:xfrm>
            <a:off x="4860032" y="1482818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/>
          <p:nvPr/>
        </p:nvCxnSpPr>
        <p:spPr>
          <a:xfrm>
            <a:off x="6804248" y="1822460"/>
            <a:ext cx="36004" cy="8857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/>
          <p:nvPr/>
        </p:nvCxnSpPr>
        <p:spPr>
          <a:xfrm>
            <a:off x="6811652" y="3712305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Прямая со стрелкой 18"/>
          <p:cNvCxnSpPr/>
          <p:nvPr/>
        </p:nvCxnSpPr>
        <p:spPr>
          <a:xfrm flipH="1">
            <a:off x="4932040" y="5085750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H="1">
            <a:off x="2699792" y="5085750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/>
          <p:nvPr/>
        </p:nvCxnSpPr>
        <p:spPr>
          <a:xfrm flipV="1">
            <a:off x="2216130" y="3681028"/>
            <a:ext cx="0" cy="936104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V="1">
            <a:off x="2195736" y="1679146"/>
            <a:ext cx="0" cy="88575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>
            <a:off x="4608004" y="1761283"/>
            <a:ext cx="0" cy="100811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>
            <a:off x="2357754" y="3212976"/>
            <a:ext cx="1008112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4" name="Прямая со стрелкой 1023"/>
          <p:cNvCxnSpPr/>
          <p:nvPr/>
        </p:nvCxnSpPr>
        <p:spPr>
          <a:xfrm flipH="1">
            <a:off x="5177974" y="3233580"/>
            <a:ext cx="1080120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27" name="Прямая со стрелкой 1026"/>
          <p:cNvCxnSpPr/>
          <p:nvPr/>
        </p:nvCxnSpPr>
        <p:spPr>
          <a:xfrm flipV="1">
            <a:off x="4572000" y="3681028"/>
            <a:ext cx="0" cy="7920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567285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 smtClean="0"/>
          </a:p>
          <a:p>
            <a:endParaRPr lang="ru-RU" dirty="0"/>
          </a:p>
        </p:txBody>
      </p:sp>
      <p:pic>
        <p:nvPicPr>
          <p:cNvPr id="1026" name="Picture 2" descr="E:\Выступление\фон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971600" y="2102483"/>
            <a:ext cx="727280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eaLnBrk="0" fontAlgn="base" hangingPunct="0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32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Times New Roman"/>
              </a:rPr>
              <a:t> </a:t>
            </a:r>
            <a:endParaRPr lang="ru-RU" sz="3200" dirty="0">
              <a:solidFill>
                <a:srgbClr val="C00000"/>
              </a:solidFill>
              <a:latin typeface="Times New Roman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476673"/>
            <a:ext cx="856895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endParaRPr lang="ru-RU" sz="32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306314571"/>
              </p:ext>
            </p:extLst>
          </p:nvPr>
        </p:nvGraphicFramePr>
        <p:xfrm>
          <a:off x="467545" y="620686"/>
          <a:ext cx="8424935" cy="5760641"/>
        </p:xfrm>
        <a:graphic>
          <a:graphicData uri="http://schemas.openxmlformats.org/drawingml/2006/table">
            <a:tbl>
              <a:tblPr/>
              <a:tblGrid>
                <a:gridCol w="2745738"/>
                <a:gridCol w="3077477"/>
                <a:gridCol w="2601720"/>
              </a:tblGrid>
              <a:tr h="1998222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mpd="sng">
                      <a:solidFill>
                        <a:schemeClr val="tx1"/>
                      </a:solidFill>
                      <a:prstDash val="soli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solidFill>
                        <a:schemeClr val="tx1"/>
                      </a:solidFill>
                      <a:prstDash val="soli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solidFill>
                        <a:schemeClr val="tx1"/>
                      </a:solidFill>
                      <a:prstDash val="soli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2070231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1692188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solidFill>
                        <a:schemeClr val="tx1"/>
                      </a:solidFill>
                      <a:prstDash val="soli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  <p:pic>
        <p:nvPicPr>
          <p:cNvPr id="11" name="Picture 4" descr="D:\102_PANA\IMG-20170820-WA000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57786" y="2687258"/>
            <a:ext cx="2952328" cy="19325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2" descr="C:\Users\Liliya\Desktop\s1200 (1)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9387"/>
          <a:stretch/>
        </p:blipFill>
        <p:spPr bwMode="auto">
          <a:xfrm>
            <a:off x="467544" y="648034"/>
            <a:ext cx="2664296" cy="18146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Liliya\Desktop\img20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06284" y="4721120"/>
            <a:ext cx="2750780" cy="1702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Liliya\Desktop\img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5113" r="6061" b="20606"/>
          <a:stretch/>
        </p:blipFill>
        <p:spPr bwMode="auto">
          <a:xfrm>
            <a:off x="3536782" y="804765"/>
            <a:ext cx="2520281" cy="17941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Liliya\Desktop\hello_html_m3ee573fd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60012" y="2687258"/>
            <a:ext cx="2671827" cy="19271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Liliya\Desktop\pngtree-little-boys-and-girls-sitting-in-the-sandbox-play-their-toys-png-image_3562811.jpg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3434" b="2626"/>
          <a:stretch/>
        </p:blipFill>
        <p:spPr bwMode="auto">
          <a:xfrm>
            <a:off x="509262" y="4725144"/>
            <a:ext cx="2654090" cy="16309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Liliya\Desktop\98d72d8f10203feb4a0a8acfc1a91929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199" y="4706592"/>
            <a:ext cx="2232248" cy="1588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Liliya\Desktop\maxresdefault.jpg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39795" y="695930"/>
            <a:ext cx="2517032" cy="1741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Liliya\Desktop\scale_1200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72199" y="2652504"/>
            <a:ext cx="2520281" cy="19618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xmlns="" val="455125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477</TotalTime>
  <Words>267</Words>
  <Application>Microsoft Office PowerPoint</Application>
  <PresentationFormat>Экран (4:3)</PresentationFormat>
  <Paragraphs>102</Paragraphs>
  <Slides>15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6" baseType="lpstr">
      <vt:lpstr>Тема Office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</vt:vector>
  </TitlesOfParts>
  <Company>-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</dc:title>
  <dc:creator>User</dc:creator>
  <cp:lastModifiedBy>user</cp:lastModifiedBy>
  <cp:revision>33</cp:revision>
  <dcterms:created xsi:type="dcterms:W3CDTF">2019-10-28T13:06:44Z</dcterms:created>
  <dcterms:modified xsi:type="dcterms:W3CDTF">2020-12-02T05:14:40Z</dcterms:modified>
</cp:coreProperties>
</file>